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sldIdLst>
    <p:sldId id="256" r:id="rId5"/>
    <p:sldId id="27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2" r:id="rId14"/>
    <p:sldId id="269" r:id="rId15"/>
    <p:sldId id="272" r:id="rId16"/>
    <p:sldId id="268" r:id="rId17"/>
    <p:sldId id="266" r:id="rId18"/>
    <p:sldId id="281" r:id="rId19"/>
    <p:sldId id="274" r:id="rId20"/>
    <p:sldId id="275" r:id="rId21"/>
    <p:sldId id="276" r:id="rId22"/>
    <p:sldId id="278" r:id="rId23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16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B018-AA36-43B8-8FC7-CD1C3323F03F}" type="datetimeFigureOut">
              <a:rPr lang="nl-NL" smtClean="0"/>
              <a:t>29-10-2020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586F0-6EC0-405C-8438-956AF03BDB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94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Model erbij!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9D5B-967B-4AFF-90D4-30B6329AD24F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Functies tussenwervelschijf:</a:t>
            </a:r>
          </a:p>
          <a:p>
            <a:pPr>
              <a:buFontTx/>
              <a:buChar char="-"/>
            </a:pPr>
            <a:r>
              <a:rPr lang="nl-NL" dirty="0"/>
              <a:t>absorberen van compressie en stotende krachten die op de wervelkolom inwerken. </a:t>
            </a:r>
          </a:p>
          <a:p>
            <a:pPr>
              <a:buFontTx/>
              <a:buChar char="-"/>
            </a:pPr>
            <a:r>
              <a:rPr lang="nl-NL" dirty="0"/>
              <a:t>Ook houdt de tussenwervelschijf de gewrichtsbanden (ligamenten) van de wervelkolom onder spanning en zorgt zo voor meer stabiliteit van de wervelkolom.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9D5B-967B-4AFF-90D4-30B6329AD24F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Met model laten zien! </a:t>
            </a:r>
          </a:p>
          <a:p>
            <a:r>
              <a:rPr lang="nl-NL" dirty="0"/>
              <a:t>Uitleg grafiek belasting discus in kg:</a:t>
            </a:r>
            <a:br>
              <a:rPr lang="nl-NL" dirty="0"/>
            </a:br>
            <a:r>
              <a:rPr lang="nl-NL" dirty="0" err="1"/>
              <a:t>Ruglig</a:t>
            </a:r>
            <a:r>
              <a:rPr lang="nl-NL" dirty="0"/>
              <a:t> =25kg</a:t>
            </a:r>
            <a:br>
              <a:rPr lang="nl-NL" dirty="0"/>
            </a:br>
            <a:r>
              <a:rPr lang="nl-NL" dirty="0" err="1"/>
              <a:t>Zijlig</a:t>
            </a:r>
            <a:r>
              <a:rPr lang="nl-NL" dirty="0"/>
              <a:t> =75kg</a:t>
            </a:r>
            <a:br>
              <a:rPr lang="nl-NL" dirty="0"/>
            </a:br>
            <a:r>
              <a:rPr lang="nl-NL" dirty="0"/>
              <a:t>Staan = 100 kg</a:t>
            </a:r>
            <a:br>
              <a:rPr lang="nl-NL" dirty="0"/>
            </a:br>
            <a:r>
              <a:rPr lang="nl-NL" dirty="0"/>
              <a:t>Licht voorover staan =150kg</a:t>
            </a:r>
            <a:br>
              <a:rPr lang="nl-NL" dirty="0"/>
            </a:br>
            <a:r>
              <a:rPr lang="nl-NL" dirty="0"/>
              <a:t>Licht voorover staan met gewicht van 10 kg. = 220kg</a:t>
            </a:r>
            <a:br>
              <a:rPr lang="nl-NL" dirty="0"/>
            </a:br>
            <a:r>
              <a:rPr lang="nl-NL" dirty="0"/>
              <a:t>Rechtop zitten = 150kg</a:t>
            </a:r>
            <a:br>
              <a:rPr lang="nl-NL" dirty="0"/>
            </a:br>
            <a:r>
              <a:rPr lang="nl-NL" dirty="0"/>
              <a:t>Licht voorover zitten (zoals bij typewerk) = 200kg</a:t>
            </a:r>
            <a:br>
              <a:rPr lang="nl-NL" dirty="0"/>
            </a:br>
            <a:r>
              <a:rPr lang="nl-NL" dirty="0"/>
              <a:t>Licht voorover zitten met klein gewicht = 275kg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89D5B-967B-4AFF-90D4-30B6329AD24F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7E0D-CE0A-4D55-B443-8CC5B796955A}" type="datetime1">
              <a:rPr lang="nl-NL" smtClean="0"/>
              <a:t>29-10-2020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3F33-62A0-414C-8709-7B32F4324F15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99D2-70FA-4662-B6BE-E7FC902E17F7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418-C00C-48AF-88D2-DDC8BA0272C4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90B5-49CE-4C9C-AB47-DE1E95EE4ADE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FEF8-5630-4773-BFCC-8F0AB55216B9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5904-75DD-4BAD-807C-4F338D27C447}" type="datetime1">
              <a:rPr lang="nl-NL" smtClean="0"/>
              <a:t>29-10-2020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80C1-48E9-46E7-9C93-63C7C563CD82}" type="datetime1">
              <a:rPr lang="nl-NL" smtClean="0"/>
              <a:t>29-10-2020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2251-68B3-4B1E-8147-239A8147D57E}" type="datetime1">
              <a:rPr lang="nl-NL" smtClean="0"/>
              <a:t>29-10-2020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A3E86-31EC-49DB-9BA5-67247C96624F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DC54-FD9B-4265-AF71-A59BE831E692}" type="datetime1">
              <a:rPr lang="nl-NL" smtClean="0"/>
              <a:t>29-10-2020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0FFC26-2E97-4CE4-91DB-C1847E7DAFEB}" type="datetime1">
              <a:rPr lang="nl-NL" smtClean="0"/>
              <a:t>29-10-2020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277555-240C-4369-BD48-AAE1FEDD6A2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111117_geraamte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/>
              <a:t>Les 4 </a:t>
            </a:r>
            <a:br>
              <a:rPr lang="nl-NL" sz="6000" dirty="0"/>
            </a:br>
            <a:r>
              <a:rPr lang="nl-NL" sz="6000" dirty="0"/>
              <a:t> Het skelet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24" y="638141"/>
            <a:ext cx="1535562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" y="638141"/>
            <a:ext cx="26003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GZK-AF1 </a:t>
            </a:r>
          </a:p>
          <a:p>
            <a:r>
              <a:rPr lang="nl-NL" dirty="0"/>
              <a:t>Theorieboek Persoonlijke verzorging MZ thema 5: </a:t>
            </a:r>
          </a:p>
          <a:p>
            <a:r>
              <a:rPr lang="nl-NL" dirty="0"/>
              <a:t>Hoofdstuk 18 (blz. 258 t/m 260)</a:t>
            </a:r>
          </a:p>
        </p:txBody>
      </p:sp>
    </p:spTree>
    <p:extLst>
      <p:ext uri="{BB962C8B-B14F-4D97-AF65-F5344CB8AC3E}">
        <p14:creationId xmlns:p14="http://schemas.microsoft.com/office/powerpoint/2010/main" val="191010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10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674482" cy="60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0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08616"/>
            <a:ext cx="5605331" cy="602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nl-NL" dirty="0"/>
              <a:t>Onderdelen skelet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616624" cy="601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nl-NL" dirty="0"/>
              <a:t>Onderdelen skelet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60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Wervelkolom 1     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Dubbele S-vorm 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nl-NL" dirty="0">
                <a:sym typeface="Wingdings" pitchFamily="2" charset="2"/>
              </a:rPr>
              <a:t>stoten en schokken opvangen en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geeft veerkracht in verticale richting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07372"/>
            <a:ext cx="13811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7756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1256792"/>
          </a:xfrm>
        </p:spPr>
        <p:txBody>
          <a:bodyPr/>
          <a:lstStyle/>
          <a:p>
            <a:r>
              <a:rPr lang="nl-NL" dirty="0"/>
              <a:t>Wervelkolom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7 halswervels</a:t>
            </a:r>
          </a:p>
          <a:p>
            <a:r>
              <a:rPr lang="nl-NL" dirty="0"/>
              <a:t>12 borstwervels</a:t>
            </a:r>
          </a:p>
          <a:p>
            <a:r>
              <a:rPr lang="nl-NL" dirty="0"/>
              <a:t>5 lendenwervels</a:t>
            </a:r>
          </a:p>
          <a:p>
            <a:r>
              <a:rPr lang="nl-NL" dirty="0"/>
              <a:t>Heiligbeenwervels</a:t>
            </a:r>
          </a:p>
          <a:p>
            <a:r>
              <a:rPr lang="nl-NL" dirty="0"/>
              <a:t>Staartwervels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56792"/>
            <a:ext cx="2880320" cy="535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wervel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3"/>
            <a:ext cx="7992888" cy="488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31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>
            <a:normAutofit/>
          </a:bodyPr>
          <a:lstStyle/>
          <a:p>
            <a:r>
              <a:rPr lang="nl-NL" sz="4400" dirty="0"/>
              <a:t>Wervelkolom 3</a:t>
            </a:r>
          </a:p>
        </p:txBody>
      </p:sp>
      <p:pic>
        <p:nvPicPr>
          <p:cNvPr id="4" name="Tijdelijke aanduiding voor inhoud 3" descr="wk gehe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11805"/>
            <a:ext cx="3635876" cy="4197040"/>
          </a:xfrm>
        </p:spPr>
      </p:pic>
      <p:pic>
        <p:nvPicPr>
          <p:cNvPr id="8" name="Tijdelijke aanduiding voor inhoud 7" descr="Tussenwervelschijf.jp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4729540" y="1916832"/>
            <a:ext cx="3575917" cy="3744416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52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Tussenwervelschijf </a:t>
            </a:r>
          </a:p>
        </p:txBody>
      </p:sp>
      <p:pic>
        <p:nvPicPr>
          <p:cNvPr id="5" name="Tijdelijke aanduiding voor inhoud 4" descr="Anatomie_Tussenwervelschij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368333" cy="3741613"/>
          </a:xfrm>
        </p:spPr>
      </p:pic>
      <p:pic>
        <p:nvPicPr>
          <p:cNvPr id="6" name="Tijdelijke aanduiding voor inhoud 5" descr="hernia_2.png"/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5076056" y="2276872"/>
            <a:ext cx="3225397" cy="3123810"/>
          </a:xfr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04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 tussenwervelschijf</a:t>
            </a:r>
          </a:p>
        </p:txBody>
      </p:sp>
      <p:pic>
        <p:nvPicPr>
          <p:cNvPr id="7" name="Tijdelijke aanduiding voor inhoud 6" descr="werveldru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7" y="1700808"/>
            <a:ext cx="6671808" cy="4486791"/>
          </a:xfrm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91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Zelf oefenen en 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Zie wiki GZK-AF1 Les 4: oefeningen doen! </a:t>
            </a:r>
          </a:p>
          <a:p>
            <a:r>
              <a:rPr lang="nl-NL" dirty="0"/>
              <a:t>Maken uit werkboek PV MZ Thema 5: </a:t>
            </a:r>
          </a:p>
          <a:p>
            <a:pPr marL="0" indent="0">
              <a:buNone/>
            </a:pPr>
            <a:r>
              <a:rPr lang="nl-NL" dirty="0"/>
              <a:t>	Hoofdstuk 18 opdracht: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06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Inleiding</a:t>
            </a:r>
          </a:p>
          <a:p>
            <a:r>
              <a:rPr lang="nl-NL" dirty="0"/>
              <a:t>Skelet</a:t>
            </a:r>
          </a:p>
          <a:p>
            <a:r>
              <a:rPr lang="nl-NL" dirty="0"/>
              <a:t>Botten en kraakbeen</a:t>
            </a:r>
          </a:p>
          <a:p>
            <a:r>
              <a:rPr lang="nl-NL" dirty="0"/>
              <a:t>Beenverbindingen en gewrichten</a:t>
            </a:r>
          </a:p>
          <a:p>
            <a:r>
              <a:rPr lang="nl-NL" dirty="0"/>
              <a:t>Anatomie skelet</a:t>
            </a:r>
          </a:p>
          <a:p>
            <a:r>
              <a:rPr lang="nl-NL" dirty="0"/>
              <a:t>Wervelkolom</a:t>
            </a:r>
          </a:p>
          <a:p>
            <a:r>
              <a:rPr lang="nl-NL" dirty="0"/>
              <a:t>Oefenen en opdrachten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00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Bewegingsapparaat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Spieren, botten, gewrichten en banden werken samen </a:t>
            </a:r>
            <a:r>
              <a:rPr lang="nl-NL" dirty="0">
                <a:sym typeface="Wingdings" pitchFamily="2" charset="2"/>
              </a:rPr>
              <a:t> lichaam kan bewegen</a:t>
            </a:r>
            <a:endParaRPr lang="nl-N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18" y="1772816"/>
            <a:ext cx="5005908" cy="31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74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skelet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Stevigheid en vorm lichaam</a:t>
            </a:r>
          </a:p>
          <a:p>
            <a:r>
              <a:rPr lang="nl-NL" dirty="0"/>
              <a:t>Bescherming</a:t>
            </a:r>
          </a:p>
          <a:p>
            <a:r>
              <a:rPr lang="nl-NL" dirty="0"/>
              <a:t>Aanhechtingsplaats spieren</a:t>
            </a:r>
          </a:p>
          <a:p>
            <a:r>
              <a:rPr lang="nl-NL" dirty="0"/>
              <a:t>Vormt bloedcellen en bloedplaatjes</a:t>
            </a:r>
          </a:p>
          <a:p>
            <a:r>
              <a:rPr lang="nl-NL" dirty="0"/>
              <a:t>Voorraadplaats voor kalk</a:t>
            </a:r>
          </a:p>
        </p:txBody>
      </p:sp>
      <p:sp>
        <p:nvSpPr>
          <p:cNvPr id="4" name="Rechthoek 3"/>
          <p:cNvSpPr/>
          <p:nvPr/>
        </p:nvSpPr>
        <p:spPr>
          <a:xfrm>
            <a:off x="6084168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 filmpje geraamte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56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botweefsel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Beenweefsel/botweefsel</a:t>
            </a:r>
          </a:p>
          <a:p>
            <a:r>
              <a:rPr lang="nl-NL" dirty="0"/>
              <a:t>Kraakbeen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71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Beenweefsel/botweefsel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Stevigheid</a:t>
            </a:r>
          </a:p>
          <a:p>
            <a:r>
              <a:rPr lang="nl-NL" dirty="0"/>
              <a:t>Bevat veel lijmstoffen en kalkzouten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6001281" cy="38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38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Kraakbeen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Meer lijmstoffen, geen kalkzouten </a:t>
            </a:r>
          </a:p>
          <a:p>
            <a:r>
              <a:rPr lang="nl-NL" dirty="0"/>
              <a:t>Flexibeler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5769"/>
            <a:ext cx="4297660" cy="277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07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van het bot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Van buiten naar binnen:</a:t>
            </a:r>
          </a:p>
          <a:p>
            <a:endParaRPr lang="nl-NL" dirty="0"/>
          </a:p>
          <a:p>
            <a:r>
              <a:rPr lang="nl-NL" dirty="0"/>
              <a:t>Beenvlies </a:t>
            </a:r>
          </a:p>
          <a:p>
            <a:r>
              <a:rPr lang="nl-NL" dirty="0"/>
              <a:t>Schors (= hard en dik)</a:t>
            </a:r>
          </a:p>
          <a:p>
            <a:r>
              <a:rPr lang="nl-NL" dirty="0"/>
              <a:t>Sponsachtige massa</a:t>
            </a:r>
          </a:p>
          <a:p>
            <a:pPr lvl="1"/>
            <a:r>
              <a:rPr lang="nl-NL" dirty="0"/>
              <a:t>Beenbalkjes </a:t>
            </a:r>
          </a:p>
          <a:p>
            <a:pPr lvl="1"/>
            <a:r>
              <a:rPr lang="nl-NL" dirty="0"/>
              <a:t>Beenmerg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34" y="1844824"/>
            <a:ext cx="4456275" cy="442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90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Bot 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Pijpbeenderen </a:t>
            </a:r>
          </a:p>
          <a:p>
            <a:r>
              <a:rPr lang="nl-NL" dirty="0"/>
              <a:t>Platte beenderen</a:t>
            </a:r>
          </a:p>
          <a:p>
            <a:r>
              <a:rPr lang="nl-NL" dirty="0"/>
              <a:t>Onregelmatige of korte beenderen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7555-240C-4369-BD48-AAE1FEDD6A2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66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0E0359-950E-4D80-80E5-3B5036898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D9228B-0CE6-4640-B733-9371AAA43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5AC5F-D91D-40D5-9E39-2205479192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1757</TotalTime>
  <Words>320</Words>
  <Application>Microsoft Office PowerPoint</Application>
  <PresentationFormat>Diavoorstelling (4:3)</PresentationFormat>
  <Paragraphs>110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Les 4   Het skelet</vt:lpstr>
      <vt:lpstr>Programma</vt:lpstr>
      <vt:lpstr>Bewegingsapparaat</vt:lpstr>
      <vt:lpstr>Functies skelet</vt:lpstr>
      <vt:lpstr>Soorten botweefsel</vt:lpstr>
      <vt:lpstr>Beenweefsel/botweefsel</vt:lpstr>
      <vt:lpstr>Kraakbeen</vt:lpstr>
      <vt:lpstr>Bouw van het bot</vt:lpstr>
      <vt:lpstr>Bot vormen</vt:lpstr>
      <vt:lpstr>PowerPoint-presentatie</vt:lpstr>
      <vt:lpstr>Onderdelen skelet </vt:lpstr>
      <vt:lpstr>Onderdelen skelet</vt:lpstr>
      <vt:lpstr>Wervelkolom 1       </vt:lpstr>
      <vt:lpstr>Wervelkolom 2</vt:lpstr>
      <vt:lpstr>Bouw wervel </vt:lpstr>
      <vt:lpstr>Wervelkolom 3</vt:lpstr>
      <vt:lpstr>Tussenwervelschijf </vt:lpstr>
      <vt:lpstr>Belasting tussenwervelschijf</vt:lpstr>
      <vt:lpstr>Zelf oefenen en 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AFP P1 Les 6  Het skelet</dc:title>
  <dc:creator>Hinte,M.L. van</dc:creator>
  <cp:lastModifiedBy>Femke van der Wal</cp:lastModifiedBy>
  <cp:revision>24</cp:revision>
  <cp:lastPrinted>2018-10-01T10:01:23Z</cp:lastPrinted>
  <dcterms:created xsi:type="dcterms:W3CDTF">2013-10-08T18:18:02Z</dcterms:created>
  <dcterms:modified xsi:type="dcterms:W3CDTF">2020-10-29T10:01:43Z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